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10"/>
  </p:notesMasterIdLst>
  <p:sldIdLst>
    <p:sldId id="266" r:id="rId3"/>
    <p:sldId id="269" r:id="rId4"/>
    <p:sldId id="279" r:id="rId5"/>
    <p:sldId id="281" r:id="rId6"/>
    <p:sldId id="280" r:id="rId7"/>
    <p:sldId id="270" r:id="rId8"/>
    <p:sldId id="272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9C5"/>
    <a:srgbClr val="00AEEF"/>
    <a:srgbClr val="000000"/>
    <a:srgbClr val="524FA1"/>
    <a:srgbClr val="3174C5"/>
    <a:srgbClr val="4A84AC"/>
    <a:srgbClr val="29A6CD"/>
    <a:srgbClr val="00B6F6"/>
    <a:srgbClr val="BE2DB4"/>
    <a:srgbClr val="6F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68848" autoAdjust="0"/>
  </p:normalViewPr>
  <p:slideViewPr>
    <p:cSldViewPr snapToGrid="0" showGuides="1">
      <p:cViewPr varScale="1">
        <p:scale>
          <a:sx n="44" d="100"/>
          <a:sy n="44" d="100"/>
        </p:scale>
        <p:origin x="15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89DF-DA5B-4E08-B9AB-6C9CF3985921}" type="datetimeFigureOut">
              <a:rPr lang="el-GR" smtClean="0"/>
              <a:t>7/7/2021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FB403-4926-4E5E-891D-FD3C278ED16F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20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L’ambizione</a:t>
            </a:r>
            <a:r>
              <a:rPr lang="it-IT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progetto </a:t>
            </a:r>
            <a:r>
              <a:rPr lang="it-IT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CitySCAPE è quella di esplorare le diverse dimensioni della sicurezza informatica nel trasporto multimodale. Il progetto introdurrà tecniche innovative di analisi del rischio e orchestrerà una serie di soluzioni software per realizzare un kit di strumenti interoperabili da integrare con qualsiasi sistema di trasporto multimodale. Nello specifico, il kit di strumenti software di CitySCAPE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metterà a disposizione delle aziende di trasporto pubblico 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tecnologie di </a:t>
            </a:r>
            <a:r>
              <a:rPr lang="it-IT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consentano loro di essere continuamente informati sulle minacce in corso nel loro settore, per consentire una immediata identificazione dei rischi, che poi permetta loro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prioritizzare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gli investimenti finanziari per poterli mitigare; </a:t>
            </a:r>
          </a:p>
          <a:p>
            <a:pPr marL="171450" indent="-171450">
              <a:buFontTx/>
              <a:buChar char="-"/>
            </a:pP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prodotti di sicurezza che consentano di proteggere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dispositivi e la rete di comunicazione delle Aziende di Trasporto Pubblico, in modo da rilevare immediatamente eventuali attacchi; </a:t>
            </a:r>
          </a:p>
          <a:p>
            <a:pPr marL="171450" indent="-171450">
              <a:buFontTx/>
              <a:buChar char="-"/>
            </a:pP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 che consentano di rispondere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maniera efficace in caso di attacco, comunicando informazioni rilevanti relative all’attacco a tutte le persone interessate, inclusi gli agenti della polizia postale,</a:t>
            </a:r>
          </a:p>
          <a:p>
            <a:pPr marL="171450" indent="-171450">
              <a:buFontTx/>
              <a:buChar char="-"/>
            </a:pP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 che consentano di ripristinare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corretto funzionamento di sistemi, reti di comunicazione e servizi il prima possibile. (1’ 20’’)</a:t>
            </a:r>
          </a:p>
          <a:p>
            <a:pPr lvl="0"/>
            <a:endParaRPr lang="it-IT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FB403-4926-4E5E-891D-FD3C278ED16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soluzioni implementate durante il progetto saranno validate a Genova e Tallinn. A Genova il focus sarà essenzialmente su due scenari: 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primo riguarda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sistema di informazione dei passeggeri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quindi percorsi e orari di bus, metro, treni, tempi di attesa previsti, 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tutto sarà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disponibile 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mobile,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 sito web dell’Azienda Municipale Trasporti di Genova, ma anche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sugli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 delle fermate degli autobus o nelle stazioni metro o ferroviarie.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secondo scenario interessa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sistema di e-</a:t>
            </a:r>
            <a:r>
              <a:rPr lang="it-IT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quindi acquisto del biglietto dalla applicazione mobile e gestione dell’abbonamento sempre da mobile.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entrambi gli scenari l’obiettivo sarà quello di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migliorare il livello di sicurezza informatica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studiando le problematiche da prospettive diverse:</a:t>
            </a:r>
          </a:p>
          <a:p>
            <a:pPr lvl="2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Identificazione e Valutazione dei rischi;</a:t>
            </a:r>
          </a:p>
          <a:p>
            <a:pPr lvl="2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Protezione continua e rilevamento immediato di attacchi informatici;</a:t>
            </a:r>
          </a:p>
          <a:p>
            <a:pPr lvl="2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 delle minacce;</a:t>
            </a:r>
          </a:p>
          <a:p>
            <a:pPr lvl="2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Rispondere agli incidenti.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L’obiettivo sarà quello di rendere difficile la vita a potenziali attaccanti che hanno come scopo quello di rubare dati ai cittadini (inclusi quelli relativi alle carte di credito utilizzate per i pagamenti e i furti di identità tramite l’abbonamento, che ricordiamo contiene anche la foto del passeggero); scopo di un criminale può essere anche quello di manipolare i dati di percorsi, orari e tempi di attesa, creare finte situazioni di allarme che possono generare il panico tra i passeggeri (come ad esempio un finto allarme bomba o un finto allarme per incendio in stazione), lo spegnimento dei monitor informativi o la diffusione di contenuti offensivi tramite i monitor stessi.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Tallinn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focus è su due aspetti:</a:t>
            </a:r>
          </a:p>
          <a:p>
            <a:pPr marL="171450" indent="-171450">
              <a:buFontTx/>
              <a:buChar char="-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primo riguarda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l’integrazione dei dati della rete di trasporto pubblico con quelli di una flotta di autobus a guida autonoma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percorrere l’ultimo miglio e saranno integrati sia i dati relativi alle tabelle orari che le informazioni real-time sui percorsi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sistemi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le informazioni relative alla disponibilità anche di altri mezzi di trasporto come bici elettriche o scooter.</a:t>
            </a:r>
          </a:p>
          <a:p>
            <a:pPr marL="171450" indent="-171450">
              <a:buFontTx/>
              <a:buChar char="-"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secondo aspetto riguarda il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controllo adattivo del traffico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basato sui dati di traffico trasmessi dai veicoli (anche privati) all’infrastruttura informatica cittadina centrale.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punto di vista tecnico, si cercherà di mettere in sicurezza il sistema centrale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validazione dei biglietti della città di Tallinn, per evitare furti di dati, anche personali, di passeggeri e controllori, ad esempio.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Ci assicureremo che venga implementato un sistema di autenticazione e autorizzazione degli accessi su ogni componente dell’infrastruttura digitale.</a:t>
            </a:r>
          </a:p>
          <a:p>
            <a:pPr lvl="0"/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proteggeranno le comunicazioni dati tra i veicoli pubblici e privati con l’infrastruttura centrale e i veicoli stessi.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proteggerà il sistema di gestione della flotta e di controllo remoto dei veicoli a guida autonoma.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entrambi gli scenari sarà sempre tenuta in grande considerazione la garanzia della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dei dati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passeggeri in primis e di tutti gli attori coinvolti in generale, e seguiremo la strada indicata dal GDPR, il Regolamento Generale sulla Protezione dei Dati dell’Unione Europea.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(3’ 40’’)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FB403-4926-4E5E-891D-FD3C278ED1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Entrando ulteriormente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nel dettaglio di quello che faremo a Genova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collaborazione con Gruppo Sigla, proteggeremo l’applicazione mobile utilizzata dai passeggeri con il nostro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Kaspersky Mobile Security – Software Development Kit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(KMS-SDK). E lo faremo essenzialmente in due modi</a:t>
            </a:r>
          </a:p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il primo, in ottica di prevenzione, durante il quale faremo un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delle vulnerabilità presenti sui dispositivi mobili di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passeggeri e controllori (come ad esempio se il dispositivo consente a un attaccante di assegnarsi i privilegi di amministratore o se il dispositivo è protetto da password). Queste informazioni saranno trasmesse al sistema di gestione di informazioni e eventi di sicurezza realizzato dai nostri partner francesi di AIRBUS, tramite il quale si potrà ad esempio informare i responsabili della sicurezza della città su quelle che sono le criticità, e potranno lanciare delle campagne di awareness mirate. </a:t>
            </a:r>
          </a:p>
          <a:p>
            <a:pPr lvl="0"/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il secondo, in ottica di rilevazione, ci permetterà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identificare ad esempio la presenza sul dispositivo mobile del passeggero di un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cerca di sniffare dati sensibili digitati dall’utente, come quelli personali o di pagamento; saremo in grado di rilevare la presenza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malware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possano manipolare i dati relativi a orari, percorsi e tempi di attesa sulla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mobile; saremo in grado di sventare tentativi di furti di identità tramite l’appropriamento indebito dell’abbonamento salvato sulla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mobile; queste informazioni saranno inviate al sistema di analisi costi-benefici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realizzato da STAM e al sistema di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dell’impatto finanziario realizzato da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 consentiranno alle aziende di trasporto pubblico di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prioritizzare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gli investimenti in sicurezza informatica necessari per complicare la vita ai criminali e rendere il costo di un attacco maggiore rispetto al beneficio che un attaccante ne può trarre. (2’ 10’’)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FB403-4926-4E5E-891D-FD3C278ED16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30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aspetto tecnico importante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quello relativo alla </a:t>
            </a:r>
            <a:r>
              <a:rPr lang="it-IT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intelligence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aggiungeremo all’interno della soluzione implementata in CitySCAPE i Kaspersky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 garantire a chi gestisce la sicurezza informatica a Genova e Tallinn informazioni continuamente aggiornate e di qualità per quelle che sono le tematiche di sicurezza di interesse del loro settore e per consentire loro di fare una valutazione dei rischi e una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prioritizzazione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degli investimenti quanto più efficace ed efficiente. In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questo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modo i dati saranno immediatamente disponibili ai security manager, che potranno utilizzarli sia per le loro attività di monitoraggio che per l’eventuale gestione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della risposta a un incidente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(50’’)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FB403-4926-4E5E-891D-FD3C278ED1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soluzioni in CitySCAPE tengono conto anche del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piano umano</a:t>
            </a:r>
            <a:r>
              <a:rPr lang="it-IT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minaccia al sistema informatico di un’azienda di trasporto pubblico può scaturire anche dallo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un passeggero, dato che spesso un attacco è scatenato da un errore di una persona (un’installazione di una applicazione dannosa o che proviene da fonti sconosciute, un click su un link di phishing, una password troppo debole…). Sarà fondamentale mettere in campo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strumenti formativi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siano in grado di coinvolgere il maggior numero possibile di utenti che interagiscono con i servizi informatici di una azienda di trasporto pubblico locale, per accrescere il loro livello di competenza in ambito di sicurezza informatica e privacy dei dati.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Obiettivo di Kaspersky è quello di fornire </a:t>
            </a:r>
            <a:r>
              <a:rPr lang="it-I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contenuti formativi innovativi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basati sul gioco ai passeggeri e in generale a tutti gli utenti del trasporto pubblico di Genova che hanno competenze relative alla sicurezza informatica scarse o nulle. Tramite il gioco, insegneremo ad esempio l’importanza di impostare una password forte, da non condividere con nessuno, insegneremo a riconoscere minacce molto comuni come Ransomware e Phishing e a minimizzarne i rischi generati, sia per i propri dispositivi, sia per i servizi informatici dell’azienda di trasporto che si utilizzano, ma anche le minacce che si nascondono dietro l’uso di dispositivi mobili e dei social network, senza mai sottovalutare l’importanza della privacy: mostreremo come gestire i dati confidenziali e aiuteremo gli utenti a conoscere meglio i loro diritti sui propri dati derivanti dal GDPR. (2’ 50’’)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FB403-4926-4E5E-891D-FD3C278ED16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2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318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E3306C3D-715E-45EC-9306-40B85458F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51004" y="332173"/>
            <a:ext cx="2298843" cy="1179783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75D8A54-CC02-4959-80A8-B1C0C38E2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83557" y="306117"/>
            <a:ext cx="2298843" cy="117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EA7895-E402-466B-811A-58650C2A9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2700"/>
            <a:ext cx="779064" cy="4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1F093-926F-4963-8EF8-9EA92D920491}"/>
              </a:ext>
            </a:extLst>
          </p:cNvPr>
          <p:cNvSpPr txBox="1"/>
          <p:nvPr userDrawn="1"/>
        </p:nvSpPr>
        <p:spPr>
          <a:xfrm>
            <a:off x="724620" y="6294891"/>
            <a:ext cx="7470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</a:rPr>
              <a:t>This project has received funding from the EU’s Research and Innovation programme Horizon 2020 under grant agreement No </a:t>
            </a:r>
            <a:r>
              <a:rPr lang="en-US" sz="1100" dirty="0" smtClean="0">
                <a:solidFill>
                  <a:schemeClr val="bg1"/>
                </a:solidFill>
              </a:rPr>
              <a:t>883321. </a:t>
            </a:r>
            <a:r>
              <a:rPr lang="en-GB" sz="11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Content reflects only the authors’ view and European Commission is not responsible for any use that may be made of the information it contains.</a:t>
            </a:r>
            <a:endParaRPr lang="en-US" sz="11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514D2C2-9642-4F48-949E-E32D7AA01CBE}"/>
              </a:ext>
            </a:extLst>
          </p:cNvPr>
          <p:cNvSpPr/>
          <p:nvPr userDrawn="1"/>
        </p:nvSpPr>
        <p:spPr>
          <a:xfrm rot="10800000">
            <a:off x="5809488" y="0"/>
            <a:ext cx="6382512" cy="37108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2845C5D-C028-47A7-BC61-13EDA36A5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83557" y="306117"/>
            <a:ext cx="2298843" cy="11797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11150" y="227468"/>
            <a:ext cx="4074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Any questions?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Thank you!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 rot="16200000">
            <a:off x="8041257" y="2707256"/>
            <a:ext cx="4261450" cy="4040036"/>
          </a:xfrm>
          <a:prstGeom prst="rtTriangl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181100" y="3867150"/>
            <a:ext cx="4914900" cy="62865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Presenter, Organisation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4619625"/>
            <a:ext cx="5486400" cy="4667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       Presenter’s Contact Details</a:t>
            </a:r>
            <a:endParaRPr lang="en-US" dirty="0"/>
          </a:p>
        </p:txBody>
      </p:sp>
      <p:pic>
        <p:nvPicPr>
          <p:cNvPr id="17" name="Picture 2" descr="ÎÏÎ¿ÏÎ­Î»ÎµÏÎ¼Î± ÎµÎ¹ÎºÏÎ½Î±Ï Î³Î¹Î± sea blue mail icon">
            <a:extLst>
              <a:ext uri="{FF2B5EF4-FFF2-40B4-BE49-F238E27FC236}">
                <a16:creationId xmlns:a16="http://schemas.microsoft.com/office/drawing/2014/main" id="{32F52DBA-E908-4696-8847-1E7836CE28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650387"/>
            <a:ext cx="390525" cy="3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810125" y="1952625"/>
            <a:ext cx="2533649" cy="175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Partners’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6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3D2F-3208-4E54-B12B-441BA0FF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365F-6449-45F7-8A1C-AAAFF333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189C5"/>
              </a:buClr>
              <a:defRPr/>
            </a:lvl1pPr>
            <a:lvl2pPr>
              <a:buClr>
                <a:srgbClr val="3189C5"/>
              </a:buClr>
              <a:defRPr/>
            </a:lvl2pPr>
            <a:lvl3pPr>
              <a:buClr>
                <a:srgbClr val="3189C5"/>
              </a:buClr>
              <a:defRPr/>
            </a:lvl3pPr>
            <a:lvl4pPr>
              <a:buClr>
                <a:srgbClr val="3189C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29F2-2EBA-4ED0-89A1-1F977E2A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5055-D38B-4408-A429-011B2A295AB6}" type="datetime1">
              <a:rPr lang="el-GR" smtClean="0"/>
              <a:t>7/7/2021</a:t>
            </a:fld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0871-AC94-411D-AAC9-73AE3C58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3C55-2FDC-4A20-A5A6-4405BE3F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46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4B11-6C9A-45ED-B1AD-6326F28C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3631-EE03-40BA-AE58-430366654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38300"/>
            <a:ext cx="5410200" cy="47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7D04D-E9F3-43A6-8480-F0775B339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8300"/>
            <a:ext cx="5410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4F9E-9219-4A40-9A3B-E33A927C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F247-3FBD-4448-9727-D249C8911604}" type="datetime1">
              <a:rPr lang="el-GR" smtClean="0"/>
              <a:t>7/7/2021</a:t>
            </a:fld>
            <a:endParaRPr lang="el-G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282CB-D3EC-4DB4-B245-64BFA1A4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38BCA-7DCE-43A3-BDE6-1DCEF9D5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2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A6B4-2883-4003-8ABA-022A46B2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5EA75-D03F-4EA4-9443-8FC1D5F2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FCAE-4DB7-4CDD-BA1A-9405E749B9F1}" type="datetime1">
              <a:rPr lang="el-GR" smtClean="0"/>
              <a:t>7/7/2021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67D04-5F1D-4F0E-9942-BE3C4AF4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73EEE-B753-4479-A2FF-E01F2C32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0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557B-6841-4CB2-8FDE-36CEC42C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65C9-296F-4BAA-92AE-B4EF4F196433}" type="datetime1">
              <a:rPr lang="el-GR" smtClean="0"/>
              <a:t>7/7/2021</a:t>
            </a:fld>
            <a:endParaRPr lang="el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160C9-81FD-4BF7-939F-DC351611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6AC2-A631-4F7A-9BE4-1FADBB29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32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4DB557B-6841-4CB2-8FDE-36CEC42C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147211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65C9-296F-4BAA-92AE-B4EF4F196433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189C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3189C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02160C9-81FD-4BF7-939F-DC351611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72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3189C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2B46AC2-A631-4F7A-9BE4-1FADBB29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0281" y="6453620"/>
            <a:ext cx="14395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1C78C-2180-42CD-89FC-23E3C1B838F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189C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189C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6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18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07836"/>
            <a:ext cx="7876515" cy="182383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Montserra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514D2C2-9642-4F48-949E-E32D7AA01CBE}"/>
              </a:ext>
            </a:extLst>
          </p:cNvPr>
          <p:cNvSpPr/>
          <p:nvPr userDrawn="1"/>
        </p:nvSpPr>
        <p:spPr>
          <a:xfrm rot="10800000">
            <a:off x="5814204" y="-1"/>
            <a:ext cx="6377796" cy="371084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75D8A54-CC02-4959-80A8-B1C0C38E2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58300" y="306117"/>
            <a:ext cx="2298843" cy="1179783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rot="16200000">
            <a:off x="8041257" y="2707256"/>
            <a:ext cx="4261450" cy="4040036"/>
          </a:xfrm>
          <a:prstGeom prst="rtTriangl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10099"/>
            <a:ext cx="4457700" cy="71437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ontserrat"/>
              </a:defRPr>
            </a:lvl1pPr>
          </a:lstStyle>
          <a:p>
            <a:pPr lvl="0"/>
            <a:r>
              <a:rPr lang="en-US" dirty="0" smtClean="0"/>
              <a:t>Presenter, Organisation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19799"/>
            <a:ext cx="3381376" cy="60007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/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Event ,Location,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934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2169B-33D9-49C6-8B35-D45C98B9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128"/>
            <a:ext cx="8330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FC8A-BBC0-4355-9D63-CECF174F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53309"/>
            <a:ext cx="10940249" cy="4737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E85C2-5558-4267-91B4-BAF2BFB07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5"/>
            <a:ext cx="1472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0D0B-974B-4932-AD29-043B74E1E999}" type="datetime1">
              <a:rPr lang="el-GR" smtClean="0"/>
              <a:pPr/>
              <a:t>7/7/2021</a:t>
            </a:fld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C192-3A86-4724-89F2-B0537ADB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7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A295-9D5C-4EC2-975F-4FCF8C59D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281" y="6453620"/>
            <a:ext cx="14395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C78C-2180-42CD-89FC-23E3C1B838F4}" type="slidenum">
              <a:rPr lang="el-GR" smtClean="0"/>
              <a:pPr/>
              <a:t>‹N›</a:t>
            </a:fld>
            <a:endParaRPr lang="el-GR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2845C5D-C028-47A7-BC61-13EDA36A5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58300" y="311150"/>
            <a:ext cx="2298843" cy="11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5" r:id="rId2"/>
    <p:sldLayoutId id="2147483667" r:id="rId3"/>
    <p:sldLayoutId id="2147483669" r:id="rId4"/>
    <p:sldLayoutId id="2147483670" r:id="rId5"/>
    <p:sldLayoutId id="214748367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189C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189C5"/>
        </a:buClr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9C5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9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3189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936" userDrawn="1">
          <p15:clr>
            <a:srgbClr val="F26B43"/>
          </p15:clr>
        </p15:guide>
        <p15:guide id="9" pos="196" userDrawn="1">
          <p15:clr>
            <a:srgbClr val="F26B43"/>
          </p15:clr>
        </p15:guide>
        <p15:guide id="10" orient="horz" pos="1032" userDrawn="1">
          <p15:clr>
            <a:srgbClr val="F26B43"/>
          </p15:clr>
        </p15:guide>
        <p15:guide id="11" orient="horz" pos="35" userDrawn="1">
          <p15:clr>
            <a:srgbClr val="F26B43"/>
          </p15:clr>
        </p15:guide>
        <p15:guide id="12" pos="5832" userDrawn="1">
          <p15:clr>
            <a:srgbClr val="F26B43"/>
          </p15:clr>
        </p15:guide>
        <p15:guide id="13" orient="horz" pos="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65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E3C4-BF91-4036-B06E-F4116B9ABBB0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BB79-8308-4281-B5D6-F2AED394D9B5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2845C5D-C028-47A7-BC61-13EDA36A5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t="32054" r="13906" b="31313"/>
          <a:stretch/>
        </p:blipFill>
        <p:spPr>
          <a:xfrm>
            <a:off x="9258300" y="262985"/>
            <a:ext cx="2298843" cy="11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1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32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CitySCAPE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" y="4610099"/>
            <a:ext cx="5686097" cy="714376"/>
          </a:xfrm>
        </p:spPr>
        <p:txBody>
          <a:bodyPr>
            <a:normAutofit/>
          </a:bodyPr>
          <a:lstStyle/>
          <a:p>
            <a:r>
              <a:rPr lang="en-US" dirty="0" smtClean="0"/>
              <a:t>Amedeo D’Arcangelo, Kaspersky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" y="6019799"/>
            <a:ext cx="5686097" cy="6000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Mobility Innovation Tour – 30 </a:t>
            </a:r>
            <a:r>
              <a:rPr lang="it-IT" dirty="0" smtClean="0"/>
              <a:t>Giugno</a:t>
            </a:r>
            <a:r>
              <a:rPr lang="en-US" dirty="0" smtClean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at a Glance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9" y="5956617"/>
            <a:ext cx="213201" cy="2132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638300"/>
            <a:ext cx="6817360" cy="472440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Call identifier</a:t>
            </a:r>
            <a:r>
              <a:rPr lang="en-GB" altLang="en-US" sz="1600" dirty="0" smtClean="0">
                <a:solidFill>
                  <a:srgbClr val="3189C5"/>
                </a:solidFill>
              </a:rPr>
              <a:t>: </a:t>
            </a:r>
            <a:r>
              <a:rPr lang="en-US" sz="1600" dirty="0">
                <a:solidFill>
                  <a:srgbClr val="3189C5"/>
                </a:solidFill>
              </a:rPr>
              <a:t>H2020-SU-DS-2019 </a:t>
            </a:r>
            <a:endParaRPr lang="en-US" sz="1600" dirty="0" smtClean="0">
              <a:solidFill>
                <a:srgbClr val="3189C5"/>
              </a:solidFill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Topic</a:t>
            </a:r>
            <a:r>
              <a:rPr lang="en-GB" altLang="en-US" sz="1600" dirty="0">
                <a:solidFill>
                  <a:srgbClr val="3189C5"/>
                </a:solidFill>
              </a:rPr>
              <a:t>: </a:t>
            </a:r>
            <a:r>
              <a:rPr lang="en-US" sz="1600" dirty="0">
                <a:solidFill>
                  <a:srgbClr val="3189C5"/>
                </a:solidFill>
              </a:rPr>
              <a:t>SU-DS05-2018-2019 - Digital security, privacy, data protection and accountability in critical sectors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EC </a:t>
            </a:r>
            <a:r>
              <a:rPr lang="en-GB" altLang="en-US" sz="1600" b="1" dirty="0">
                <a:solidFill>
                  <a:srgbClr val="3189C5"/>
                </a:solidFill>
              </a:rPr>
              <a:t>Funding: </a:t>
            </a:r>
            <a:r>
              <a:rPr lang="en-US" sz="1600" dirty="0" smtClean="0">
                <a:solidFill>
                  <a:srgbClr val="3189C5"/>
                </a:solidFill>
              </a:rPr>
              <a:t>6 </a:t>
            </a:r>
            <a:r>
              <a:rPr lang="en-US" sz="1600" dirty="0">
                <a:solidFill>
                  <a:srgbClr val="3189C5"/>
                </a:solidFill>
              </a:rPr>
              <a:t>293 011,25 €</a:t>
            </a:r>
            <a:endParaRPr lang="en-GB" altLang="en-US" sz="1600" dirty="0">
              <a:solidFill>
                <a:srgbClr val="3189C5"/>
              </a:solidFill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Duration</a:t>
            </a:r>
            <a:r>
              <a:rPr lang="en-GB" altLang="en-US" sz="1600" dirty="0" smtClean="0">
                <a:solidFill>
                  <a:srgbClr val="3189C5"/>
                </a:solidFill>
              </a:rPr>
              <a:t>: 36 months – 1 Sep 2020 </a:t>
            </a:r>
            <a:r>
              <a:rPr lang="en-GB" altLang="en-US" sz="1600" dirty="0" smtClean="0">
                <a:solidFill>
                  <a:srgbClr val="3189C5"/>
                </a:solidFill>
                <a:sym typeface="Wingdings" panose="05000000000000000000" pitchFamily="2" charset="2"/>
              </a:rPr>
              <a:t> 31 Aug 2023</a:t>
            </a:r>
            <a:endParaRPr lang="en-GB" altLang="en-US" sz="1600" dirty="0" smtClean="0">
              <a:solidFill>
                <a:srgbClr val="3189C5"/>
              </a:solidFill>
            </a:endParaRP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Consortium</a:t>
            </a:r>
            <a:r>
              <a:rPr lang="en-GB" altLang="en-US" sz="1600" dirty="0" smtClean="0">
                <a:solidFill>
                  <a:srgbClr val="3189C5"/>
                </a:solidFill>
              </a:rPr>
              <a:t>: 15 partners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Coordinator: </a:t>
            </a:r>
            <a:r>
              <a:rPr lang="en-GB" altLang="en-US" sz="1600" dirty="0" smtClean="0">
                <a:solidFill>
                  <a:srgbClr val="3189C5"/>
                </a:solidFill>
              </a:rPr>
              <a:t>Institute </a:t>
            </a:r>
            <a:r>
              <a:rPr lang="en-GB" altLang="en-US" sz="1600" dirty="0">
                <a:solidFill>
                  <a:srgbClr val="3189C5"/>
                </a:solidFill>
              </a:rPr>
              <a:t>of Communication and Computer </a:t>
            </a:r>
            <a:r>
              <a:rPr lang="en-GB" altLang="en-US" sz="1600" dirty="0" smtClean="0">
                <a:solidFill>
                  <a:srgbClr val="3189C5"/>
                </a:solidFill>
              </a:rPr>
              <a:t>Systems (ICSS), </a:t>
            </a:r>
            <a:r>
              <a:rPr lang="en-GB" altLang="en-US" sz="1600" dirty="0">
                <a:solidFill>
                  <a:srgbClr val="3189C5"/>
                </a:solidFill>
              </a:rPr>
              <a:t>Greece </a:t>
            </a:r>
            <a:r>
              <a:rPr lang="en-GB" altLang="en-US" sz="1600" dirty="0" smtClean="0">
                <a:solidFill>
                  <a:srgbClr val="3189C5"/>
                </a:solidFill>
              </a:rPr>
              <a:t>–</a:t>
            </a:r>
            <a:r>
              <a:rPr lang="en-GB" altLang="en-US" sz="1600" b="1" dirty="0" smtClean="0">
                <a:solidFill>
                  <a:srgbClr val="3189C5"/>
                </a:solidFill>
              </a:rPr>
              <a:t> </a:t>
            </a:r>
            <a:r>
              <a:rPr lang="en-GB" altLang="en-US" sz="1600" dirty="0" err="1" smtClean="0">
                <a:solidFill>
                  <a:srgbClr val="3189C5"/>
                </a:solidFill>
              </a:rPr>
              <a:t>Dr.</a:t>
            </a:r>
            <a:r>
              <a:rPr lang="en-GB" altLang="en-US" sz="1600" dirty="0" smtClean="0">
                <a:solidFill>
                  <a:srgbClr val="3189C5"/>
                </a:solidFill>
              </a:rPr>
              <a:t> </a:t>
            </a:r>
            <a:r>
              <a:rPr lang="en-GB" altLang="en-US" sz="1600" dirty="0">
                <a:solidFill>
                  <a:srgbClr val="3189C5"/>
                </a:solidFill>
              </a:rPr>
              <a:t>Angelos Amditis (a.amditis@iccs.gr)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>
                <a:solidFill>
                  <a:srgbClr val="3189C5"/>
                </a:solidFill>
              </a:rPr>
              <a:t>Learn more</a:t>
            </a:r>
            <a:r>
              <a:rPr lang="en-GB" altLang="en-US" sz="1600" dirty="0">
                <a:solidFill>
                  <a:srgbClr val="3189C5"/>
                </a:solidFill>
              </a:rPr>
              <a:t>: www. </a:t>
            </a:r>
            <a:r>
              <a:rPr lang="en-GB" altLang="en-US" sz="1600" dirty="0" smtClean="0">
                <a:solidFill>
                  <a:srgbClr val="3189C5"/>
                </a:solidFill>
              </a:rPr>
              <a:t>cityscape-project.eu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3189C5"/>
                </a:solidFill>
              </a:rPr>
              <a:t>Join us</a:t>
            </a:r>
            <a:r>
              <a:rPr lang="en-GB" altLang="en-US" sz="1600" dirty="0" smtClean="0">
                <a:solidFill>
                  <a:srgbClr val="3189C5"/>
                </a:solidFill>
              </a:rPr>
              <a:t>:     @</a:t>
            </a:r>
            <a:r>
              <a:rPr lang="en-GB" altLang="en-US" sz="1600" dirty="0" err="1" smtClean="0">
                <a:solidFill>
                  <a:srgbClr val="3189C5"/>
                </a:solidFill>
              </a:rPr>
              <a:t>EUCityscape</a:t>
            </a:r>
            <a:r>
              <a:rPr lang="en-GB" altLang="en-US" sz="1600" dirty="0" smtClean="0">
                <a:solidFill>
                  <a:srgbClr val="3189C5"/>
                </a:solidFill>
              </a:rPr>
              <a:t>     CitySCAPE Project </a:t>
            </a:r>
            <a:endParaRPr lang="en-US" sz="1600" dirty="0">
              <a:solidFill>
                <a:srgbClr val="3189C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F247-3FBD-4448-9727-D249C8911604}" type="datetime1">
              <a:rPr lang="el-GR" smtClean="0"/>
              <a:t>7/7/2021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Mobility</a:t>
            </a:r>
            <a:r>
              <a:rPr lang="it-IT" dirty="0" smtClean="0"/>
              <a:t> Innovation Tour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2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5943918"/>
            <a:ext cx="202882" cy="202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82" y="2995862"/>
            <a:ext cx="549827" cy="368331"/>
          </a:xfrm>
          <a:prstGeom prst="rect">
            <a:avLst/>
          </a:prstGeom>
        </p:spPr>
      </p:pic>
      <p:pic>
        <p:nvPicPr>
          <p:cNvPr id="14" name="Picture 13" descr="KuuJWu560CQEsxVJvEdSR8UVim52bGhr29ygYGAltCyBoV35ZT4rlMsHGyPvJAdVSg57ROPEeWy7X6YGV6ch41npUb-oQNjkMPPCeGEbJGMYFpY62vKL-Z_SoMG6zuXcTdjbvnC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456" y="1307904"/>
            <a:ext cx="3022450" cy="2776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4226560"/>
            <a:ext cx="509061" cy="487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1167" r="8811" b="10153"/>
          <a:stretch/>
        </p:blipFill>
        <p:spPr>
          <a:xfrm>
            <a:off x="772160" y="4328160"/>
            <a:ext cx="894080" cy="314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39" y="4329682"/>
            <a:ext cx="1331983" cy="375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4436028"/>
            <a:ext cx="1099040" cy="2096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2914"/>
            <a:ext cx="995680" cy="301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0" r="5541" b="11734"/>
          <a:stretch/>
        </p:blipFill>
        <p:spPr>
          <a:xfrm>
            <a:off x="1229360" y="4785360"/>
            <a:ext cx="1798319" cy="481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0" y="4970145"/>
            <a:ext cx="1259840" cy="165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4950" r="7333" b="10967"/>
          <a:stretch/>
        </p:blipFill>
        <p:spPr>
          <a:xfrm>
            <a:off x="71120" y="5384801"/>
            <a:ext cx="966029" cy="304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20" y="5261639"/>
            <a:ext cx="1122932" cy="499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5" b="16787"/>
          <a:stretch/>
        </p:blipFill>
        <p:spPr>
          <a:xfrm>
            <a:off x="2448559" y="5313679"/>
            <a:ext cx="1452881" cy="3696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0" y="5262880"/>
            <a:ext cx="497840" cy="510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5966966"/>
            <a:ext cx="1055124" cy="3331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5907024"/>
            <a:ext cx="832104" cy="3785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5" b="16589"/>
          <a:stretch/>
        </p:blipFill>
        <p:spPr>
          <a:xfrm>
            <a:off x="2286000" y="5913120"/>
            <a:ext cx="1344468" cy="386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17760" r="13845" b="26908"/>
          <a:stretch/>
        </p:blipFill>
        <p:spPr>
          <a:xfrm>
            <a:off x="3799841" y="5892800"/>
            <a:ext cx="619760" cy="35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C204-2247-4B04-8152-AD613868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128"/>
            <a:ext cx="8563276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Pilots</a:t>
            </a:r>
            <a:endParaRPr lang="el-GR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76238-0C7C-4294-B164-1DF86F82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1C78C-2180-42CD-89FC-23E3C1B838F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189C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3189C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C7B115-DB2F-405E-90E5-FA40D1818A9A}"/>
              </a:ext>
            </a:extLst>
          </p:cNvPr>
          <p:cNvSpPr txBox="1">
            <a:spLocks/>
          </p:cNvSpPr>
          <p:nvPr/>
        </p:nvSpPr>
        <p:spPr>
          <a:xfrm>
            <a:off x="714347" y="1752600"/>
            <a:ext cx="10835499" cy="45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189C5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9C5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9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189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F2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189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2" y="2856227"/>
            <a:ext cx="5695598" cy="31975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12" y="1546245"/>
            <a:ext cx="5096586" cy="1371791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119155" y="1417637"/>
            <a:ext cx="5814544" cy="4970905"/>
          </a:xfrm>
          <a:prstGeom prst="roundRect">
            <a:avLst/>
          </a:prstGeom>
          <a:solidFill>
            <a:srgbClr val="60C6EA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Google Shape;84;p3" descr="https://lh3.googleusercontent.com/LHxO_2ch27xvZ2tqa8A2tJsG4j7PYD3Hqy2MkLNLDfQxBu9x0Hq8osW5YjnEz8I_k1wabOW1MJmaMA7lEq2J5ImyBw81zDY06zq3xiZBvXeIWgGvpBNzBUlkeDpsR0VuWqJNJ2p8ko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720518"/>
            <a:ext cx="5533602" cy="346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026" y="1417639"/>
            <a:ext cx="5106113" cy="1629002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>
            <a:off x="6204981" y="1417637"/>
            <a:ext cx="5814544" cy="5035982"/>
          </a:xfrm>
          <a:prstGeom prst="roundRect">
            <a:avLst/>
          </a:prstGeom>
          <a:solidFill>
            <a:srgbClr val="60C6EA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5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37263B-F913-2A42-8C31-43377C263CB9}"/>
              </a:ext>
            </a:extLst>
          </p:cNvPr>
          <p:cNvSpPr/>
          <p:nvPr/>
        </p:nvSpPr>
        <p:spPr>
          <a:xfrm>
            <a:off x="7936552" y="2281675"/>
            <a:ext cx="3648763" cy="4138376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8" name="Rectangle 327"/>
          <p:cNvSpPr/>
          <p:nvPr/>
        </p:nvSpPr>
        <p:spPr>
          <a:xfrm>
            <a:off x="8283061" y="2651835"/>
            <a:ext cx="2314336" cy="121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Collaborative Threat Investigation Platform (CTIP)</a:t>
            </a:r>
          </a:p>
        </p:txBody>
      </p:sp>
      <p:pic>
        <p:nvPicPr>
          <p:cNvPr id="329" name="Picture 2" descr="https://www.cityscape-project.eu/wp-content/uploads/2020/09/airbu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60" y="2455425"/>
            <a:ext cx="725290" cy="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https://www.cityscape-project.eu/wp-content/uploads/2020/09/airbu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53" y="9588474"/>
            <a:ext cx="52887" cy="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1" name="Group 330"/>
          <p:cNvGrpSpPr/>
          <p:nvPr/>
        </p:nvGrpSpPr>
        <p:grpSpPr>
          <a:xfrm>
            <a:off x="4639835" y="2922939"/>
            <a:ext cx="3204813" cy="3332805"/>
            <a:chOff x="828674" y="3428999"/>
            <a:chExt cx="1225515" cy="1225515"/>
          </a:xfrm>
        </p:grpSpPr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74" y="3428999"/>
              <a:ext cx="1225515" cy="1225515"/>
            </a:xfrm>
            <a:prstGeom prst="rect">
              <a:avLst/>
            </a:prstGeom>
          </p:spPr>
        </p:pic>
        <p:sp>
          <p:nvSpPr>
            <p:cNvPr id="333" name="Rectangle 332"/>
            <p:cNvSpPr/>
            <p:nvPr/>
          </p:nvSpPr>
          <p:spPr>
            <a:xfrm>
              <a:off x="1092233" y="3703202"/>
              <a:ext cx="6983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</a:rPr>
                <a:t>CPaaS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57" name="Rectangle 356"/>
          <p:cNvSpPr/>
          <p:nvPr/>
        </p:nvSpPr>
        <p:spPr>
          <a:xfrm>
            <a:off x="194322" y="3282215"/>
            <a:ext cx="2023563" cy="19896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/>
              <a:t>AMT Mobile Application</a:t>
            </a:r>
          </a:p>
        </p:txBody>
      </p:sp>
      <p:sp>
        <p:nvSpPr>
          <p:cNvPr id="359" name="Rectangle 358"/>
          <p:cNvSpPr/>
          <p:nvPr/>
        </p:nvSpPr>
        <p:spPr>
          <a:xfrm>
            <a:off x="8265702" y="4080734"/>
            <a:ext cx="3009022" cy="2026599"/>
          </a:xfrm>
          <a:prstGeom prst="rect">
            <a:avLst/>
          </a:prstGeom>
          <a:solidFill>
            <a:srgbClr val="55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Financial impact and cost-benefit assessment engine (FIMCA)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360" name="Rectangle 359"/>
          <p:cNvSpPr/>
          <p:nvPr/>
        </p:nvSpPr>
        <p:spPr>
          <a:xfrm>
            <a:off x="9660835" y="5691111"/>
            <a:ext cx="1547365" cy="368712"/>
          </a:xfrm>
          <a:prstGeom prst="rect">
            <a:avLst/>
          </a:prstGeom>
          <a:solidFill>
            <a:srgbClr val="9DCB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Cost-benefit analysis</a:t>
            </a:r>
          </a:p>
        </p:txBody>
      </p:sp>
      <p:pic>
        <p:nvPicPr>
          <p:cNvPr id="361" name="Picture 8" descr="STAM - Mastering Excell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56" y="5331301"/>
            <a:ext cx="1120605" cy="3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 descr="https://www.cityscape-project.eu/wp-content/uploads/2020/09/eng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88" y="4046319"/>
            <a:ext cx="1108241" cy="11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6" name="Group 365"/>
          <p:cNvGrpSpPr/>
          <p:nvPr/>
        </p:nvGrpSpPr>
        <p:grpSpPr>
          <a:xfrm>
            <a:off x="788182" y="3787464"/>
            <a:ext cx="1528387" cy="1053007"/>
            <a:chOff x="852472" y="2239943"/>
            <a:chExt cx="1292451" cy="948489"/>
          </a:xfrm>
        </p:grpSpPr>
        <p:pic>
          <p:nvPicPr>
            <p:cNvPr id="367" name="Picture 12" descr="https://www.kaspersky.com/content/en-global/images/partners/icons/5_KMS_SDK.pn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72" y="2511846"/>
              <a:ext cx="612757" cy="676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" name="Rectangle 367"/>
            <p:cNvSpPr/>
            <p:nvPr/>
          </p:nvSpPr>
          <p:spPr>
            <a:xfrm>
              <a:off x="852472" y="2239943"/>
              <a:ext cx="1292451" cy="249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KMS-SDK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Immagin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6517" y="3905359"/>
            <a:ext cx="689213" cy="681932"/>
          </a:xfrm>
          <a:prstGeom prst="rect">
            <a:avLst/>
          </a:prstGeom>
        </p:spPr>
      </p:pic>
      <p:sp>
        <p:nvSpPr>
          <p:cNvPr id="424" name="Rectangle 423"/>
          <p:cNvSpPr/>
          <p:nvPr/>
        </p:nvSpPr>
        <p:spPr>
          <a:xfrm>
            <a:off x="2415253" y="5271882"/>
            <a:ext cx="237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20A191"/>
                </a:solidFill>
              </a:rPr>
              <a:t>Threats of the mobile app and the mobile device hosting the app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2179286" y="4033830"/>
            <a:ext cx="257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9A84"/>
                </a:solidFill>
              </a:rPr>
              <a:t>Vulnerabilities of the mobile app and the mobile device hosting the app</a:t>
            </a:r>
          </a:p>
        </p:txBody>
      </p:sp>
      <p:cxnSp>
        <p:nvCxnSpPr>
          <p:cNvPr id="426" name="Elbow Connector 425"/>
          <p:cNvCxnSpPr>
            <a:stCxn id="357" idx="2"/>
          </p:cNvCxnSpPr>
          <p:nvPr/>
        </p:nvCxnSpPr>
        <p:spPr>
          <a:xfrm rot="5400000" flipH="1" flipV="1">
            <a:off x="4357372" y="1393790"/>
            <a:ext cx="726823" cy="7029361"/>
          </a:xfrm>
          <a:prstGeom prst="bentConnector4">
            <a:avLst>
              <a:gd name="adj1" fmla="val -31452"/>
              <a:gd name="adj2" fmla="val 57197"/>
            </a:avLst>
          </a:prstGeom>
          <a:ln w="25400">
            <a:solidFill>
              <a:srgbClr val="009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49" y="3331779"/>
            <a:ext cx="1582821" cy="466106"/>
          </a:xfrm>
          <a:prstGeom prst="rect">
            <a:avLst/>
          </a:prstGeom>
        </p:spPr>
      </p:pic>
      <p:pic>
        <p:nvPicPr>
          <p:cNvPr id="155" name="Immagine 1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4157" y="4159472"/>
            <a:ext cx="1205475" cy="354986"/>
          </a:xfrm>
          <a:prstGeom prst="rect">
            <a:avLst/>
          </a:prstGeom>
        </p:spPr>
      </p:pic>
      <p:cxnSp>
        <p:nvCxnSpPr>
          <p:cNvPr id="423" name="Elbow Connector 422"/>
          <p:cNvCxnSpPr>
            <a:stCxn id="357" idx="3"/>
            <a:endCxn id="328" idx="0"/>
          </p:cNvCxnSpPr>
          <p:nvPr/>
        </p:nvCxnSpPr>
        <p:spPr>
          <a:xfrm flipV="1">
            <a:off x="2217885" y="2651835"/>
            <a:ext cx="7222344" cy="1625214"/>
          </a:xfrm>
          <a:prstGeom prst="bentConnector4">
            <a:avLst>
              <a:gd name="adj1" fmla="val 41989"/>
              <a:gd name="adj2" fmla="val 114066"/>
            </a:avLst>
          </a:prstGeom>
          <a:ln w="25400">
            <a:solidFill>
              <a:srgbClr val="009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367"/>
          <p:cNvSpPr/>
          <p:nvPr/>
        </p:nvSpPr>
        <p:spPr>
          <a:xfrm>
            <a:off x="5157100" y="4485143"/>
            <a:ext cx="152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AMT </a:t>
            </a:r>
            <a:r>
              <a:rPr lang="en-GB" sz="1200" b="1" dirty="0" err="1" smtClean="0">
                <a:solidFill>
                  <a:srgbClr val="000000"/>
                </a:solidFill>
              </a:rPr>
              <a:t>MobileApp</a:t>
            </a:r>
            <a:r>
              <a:rPr lang="en-GB" sz="1200" b="1" dirty="0" smtClean="0">
                <a:solidFill>
                  <a:srgbClr val="000000"/>
                </a:solidFill>
              </a:rPr>
              <a:t> Backend Server</a:t>
            </a:r>
            <a:endParaRPr lang="en-GB" sz="1200" b="1" dirty="0">
              <a:solidFill>
                <a:srgbClr val="000000"/>
              </a:solidFill>
            </a:endParaRPr>
          </a:p>
        </p:txBody>
      </p:sp>
      <p:grpSp>
        <p:nvGrpSpPr>
          <p:cNvPr id="159" name="Group 415"/>
          <p:cNvGrpSpPr/>
          <p:nvPr/>
        </p:nvGrpSpPr>
        <p:grpSpPr>
          <a:xfrm>
            <a:off x="798338" y="2192297"/>
            <a:ext cx="883447" cy="677264"/>
            <a:chOff x="11075214" y="3231379"/>
            <a:chExt cx="883447" cy="677264"/>
          </a:xfrm>
        </p:grpSpPr>
        <p:pic>
          <p:nvPicPr>
            <p:cNvPr id="160" name="Picture 2" descr="person icon | EIT RawMaterial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3287" y="3370089"/>
              <a:ext cx="538554" cy="5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ectangle 417"/>
            <p:cNvSpPr/>
            <p:nvPr/>
          </p:nvSpPr>
          <p:spPr>
            <a:xfrm>
              <a:off x="11075214" y="3231379"/>
              <a:ext cx="8834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smtClean="0"/>
                <a:t>Passengers</a:t>
              </a:r>
              <a:endParaRPr lang="en-GB" sz="1200" b="1" dirty="0"/>
            </a:p>
          </p:txBody>
        </p:sp>
      </p:grpSp>
      <p:cxnSp>
        <p:nvCxnSpPr>
          <p:cNvPr id="162" name="Elbow Connector 425"/>
          <p:cNvCxnSpPr>
            <a:stCxn id="160" idx="2"/>
            <a:endCxn id="357" idx="0"/>
          </p:cNvCxnSpPr>
          <p:nvPr/>
        </p:nvCxnSpPr>
        <p:spPr>
          <a:xfrm rot="16200000" flipH="1">
            <a:off x="999569" y="3075680"/>
            <a:ext cx="412654" cy="416"/>
          </a:xfrm>
          <a:prstGeom prst="bentConnector3">
            <a:avLst>
              <a:gd name="adj1" fmla="val 50000"/>
            </a:avLst>
          </a:prstGeom>
          <a:ln w="25400">
            <a:solidFill>
              <a:srgbClr val="63C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66260" y="1874120"/>
            <a:ext cx="11916075" cy="4744409"/>
          </a:xfrm>
          <a:prstGeom prst="roundRect">
            <a:avLst/>
          </a:prstGeom>
          <a:solidFill>
            <a:srgbClr val="60C6EA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ontent Placeholder 8"/>
          <p:cNvSpPr txBox="1">
            <a:spLocks/>
          </p:cNvSpPr>
          <p:nvPr/>
        </p:nvSpPr>
        <p:spPr>
          <a:xfrm>
            <a:off x="206355" y="390629"/>
            <a:ext cx="9025128" cy="1211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1" indent="0">
              <a:buClr>
                <a:srgbClr val="00BDF2"/>
              </a:buClr>
              <a:buNone/>
            </a:pPr>
            <a:r>
              <a:rPr lang="en-US" sz="3600" b="1" dirty="0" smtClean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Kaspersky</a:t>
            </a:r>
            <a:r>
              <a:rPr lang="en-US" dirty="0" smtClean="0"/>
              <a:t> </a:t>
            </a:r>
            <a:r>
              <a:rPr lang="en-US" sz="3600" b="1" dirty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Mobile Security SDK </a:t>
            </a:r>
            <a:r>
              <a:rPr lang="en-US" sz="3600" b="1" dirty="0" smtClean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and the AMT Genova </a:t>
            </a:r>
            <a:r>
              <a:rPr lang="en-US" sz="3600" b="1" dirty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Mobile </a:t>
            </a:r>
            <a:r>
              <a:rPr lang="en-US" sz="3600" b="1" dirty="0" smtClean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App</a:t>
            </a:r>
            <a:endParaRPr lang="en-US" sz="3600" b="1" dirty="0">
              <a:solidFill>
                <a:srgbClr val="3189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0042" y="3108813"/>
            <a:ext cx="2113947" cy="32123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8416" y="3051404"/>
            <a:ext cx="1724266" cy="6858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689" y="5362838"/>
            <a:ext cx="1192486" cy="5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69" y="2253364"/>
            <a:ext cx="8505825" cy="4314825"/>
          </a:xfrm>
          <a:prstGeom prst="rect">
            <a:avLst/>
          </a:prstGeom>
        </p:spPr>
      </p:pic>
      <p:grpSp>
        <p:nvGrpSpPr>
          <p:cNvPr id="129" name="Group 309"/>
          <p:cNvGrpSpPr/>
          <p:nvPr/>
        </p:nvGrpSpPr>
        <p:grpSpPr>
          <a:xfrm>
            <a:off x="8746543" y="2544994"/>
            <a:ext cx="1049198" cy="718169"/>
            <a:chOff x="5868588" y="223902"/>
            <a:chExt cx="1049198" cy="718169"/>
          </a:xfrm>
        </p:grpSpPr>
        <p:pic>
          <p:nvPicPr>
            <p:cNvPr id="130" name="Picture 2" descr="person icon | EIT RawMateria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10" y="403517"/>
              <a:ext cx="538554" cy="5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Rectangle 311"/>
            <p:cNvSpPr/>
            <p:nvPr/>
          </p:nvSpPr>
          <p:spPr>
            <a:xfrm>
              <a:off x="5868588" y="223902"/>
              <a:ext cx="1049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189C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CERTs/CSIRTS</a:t>
              </a:r>
            </a:p>
          </p:txBody>
        </p:sp>
      </p:grpSp>
      <p:grpSp>
        <p:nvGrpSpPr>
          <p:cNvPr id="132" name="Group 318"/>
          <p:cNvGrpSpPr/>
          <p:nvPr/>
        </p:nvGrpSpPr>
        <p:grpSpPr>
          <a:xfrm>
            <a:off x="9875923" y="2539210"/>
            <a:ext cx="822982" cy="729307"/>
            <a:chOff x="7306753" y="225737"/>
            <a:chExt cx="822982" cy="729307"/>
          </a:xfrm>
        </p:grpSpPr>
        <p:pic>
          <p:nvPicPr>
            <p:cNvPr id="133" name="Picture 2" descr="person icon | EIT RawMateria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967" y="416490"/>
              <a:ext cx="538554" cy="5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Rectangle 320"/>
            <p:cNvSpPr/>
            <p:nvPr/>
          </p:nvSpPr>
          <p:spPr>
            <a:xfrm>
              <a:off x="7306753" y="225737"/>
              <a:ext cx="8229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189C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CTI Teams</a:t>
              </a:r>
            </a:p>
          </p:txBody>
        </p:sp>
      </p:grpSp>
      <p:grpSp>
        <p:nvGrpSpPr>
          <p:cNvPr id="135" name="Group 321"/>
          <p:cNvGrpSpPr/>
          <p:nvPr/>
        </p:nvGrpSpPr>
        <p:grpSpPr>
          <a:xfrm>
            <a:off x="10688942" y="2555785"/>
            <a:ext cx="879921" cy="729307"/>
            <a:chOff x="7306753" y="225737"/>
            <a:chExt cx="879921" cy="729307"/>
          </a:xfrm>
        </p:grpSpPr>
        <p:pic>
          <p:nvPicPr>
            <p:cNvPr id="136" name="Picture 2" descr="person icon | EIT RawMateria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967" y="416490"/>
              <a:ext cx="538554" cy="5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Rectangle 323"/>
            <p:cNvSpPr/>
            <p:nvPr/>
          </p:nvSpPr>
          <p:spPr>
            <a:xfrm>
              <a:off x="7306753" y="225737"/>
              <a:ext cx="8799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189C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 Teams</a:t>
              </a:r>
            </a:p>
          </p:txBody>
        </p:sp>
      </p:grpSp>
      <p:sp>
        <p:nvSpPr>
          <p:cNvPr id="138" name="Rectangle 325"/>
          <p:cNvSpPr/>
          <p:nvPr/>
        </p:nvSpPr>
        <p:spPr>
          <a:xfrm rot="18736383">
            <a:off x="10565863" y="3357539"/>
            <a:ext cx="391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</a:t>
            </a:r>
          </a:p>
        </p:txBody>
      </p:sp>
      <p:sp>
        <p:nvSpPr>
          <p:cNvPr id="139" name="Rectangle 327"/>
          <p:cNvSpPr/>
          <p:nvPr/>
        </p:nvSpPr>
        <p:spPr>
          <a:xfrm>
            <a:off x="9061277" y="3585395"/>
            <a:ext cx="1452547" cy="60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 Threat Investigation Platform (CTIP)</a:t>
            </a:r>
          </a:p>
        </p:txBody>
      </p:sp>
      <p:sp>
        <p:nvSpPr>
          <p:cNvPr id="141" name="Rectangle 368"/>
          <p:cNvSpPr/>
          <p:nvPr/>
        </p:nvSpPr>
        <p:spPr>
          <a:xfrm rot="19717310">
            <a:off x="9875536" y="3188468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CTI</a:t>
            </a:r>
          </a:p>
        </p:txBody>
      </p:sp>
      <p:cxnSp>
        <p:nvCxnSpPr>
          <p:cNvPr id="142" name="Straight Arrow Connector 312"/>
          <p:cNvCxnSpPr/>
          <p:nvPr/>
        </p:nvCxnSpPr>
        <p:spPr>
          <a:xfrm>
            <a:off x="9279332" y="3236691"/>
            <a:ext cx="516409" cy="322232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314"/>
          <p:cNvCxnSpPr/>
          <p:nvPr/>
        </p:nvCxnSpPr>
        <p:spPr>
          <a:xfrm flipH="1">
            <a:off x="9795741" y="3242045"/>
            <a:ext cx="499863" cy="316878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324"/>
          <p:cNvCxnSpPr/>
          <p:nvPr/>
        </p:nvCxnSpPr>
        <p:spPr>
          <a:xfrm flipH="1">
            <a:off x="10522014" y="3258620"/>
            <a:ext cx="586609" cy="605142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8"/>
          <p:cNvSpPr txBox="1">
            <a:spLocks/>
          </p:cNvSpPr>
          <p:nvPr/>
        </p:nvSpPr>
        <p:spPr>
          <a:xfrm>
            <a:off x="310778" y="242301"/>
            <a:ext cx="8869318" cy="1569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1" indent="0">
              <a:buClr>
                <a:srgbClr val="00BDF2"/>
              </a:buClr>
              <a:buNone/>
            </a:pPr>
            <a:r>
              <a:rPr lang="en-US" sz="3600" b="1" dirty="0">
                <a:solidFill>
                  <a:srgbClr val="3189C5"/>
                </a:solidFill>
                <a:latin typeface="+mj-lt"/>
                <a:ea typeface="+mj-ea"/>
                <a:cs typeface="+mj-cs"/>
              </a:rPr>
              <a:t>Kaspersky Threat Data Feeds and the CitySCAPE Collaborative Threat Investigation Platform (CTIP)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1634500" y="2253364"/>
            <a:ext cx="10194948" cy="4185937"/>
          </a:xfrm>
          <a:prstGeom prst="roundRect">
            <a:avLst/>
          </a:prstGeom>
          <a:solidFill>
            <a:srgbClr val="60C6EA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793" y="4035175"/>
            <a:ext cx="977594" cy="301637"/>
          </a:xfrm>
          <a:prstGeom prst="rect">
            <a:avLst/>
          </a:prstGeom>
          <a:ln>
            <a:solidFill>
              <a:srgbClr val="348CC7"/>
            </a:solidFill>
          </a:ln>
        </p:spPr>
      </p:pic>
    </p:spTree>
    <p:extLst>
      <p:ext uri="{BB962C8B-B14F-4D97-AF65-F5344CB8AC3E}">
        <p14:creationId xmlns:p14="http://schemas.microsoft.com/office/powerpoint/2010/main" val="39010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3129"/>
            <a:ext cx="2773680" cy="1147832"/>
          </a:xfrm>
        </p:spPr>
        <p:txBody>
          <a:bodyPr/>
          <a:lstStyle/>
          <a:p>
            <a:r>
              <a:rPr lang="en-US" dirty="0" smtClean="0"/>
              <a:t>CitySCAPE 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FCAE-4DB7-4CDD-BA1A-9405E749B9F1}" type="datetime1">
              <a:rPr lang="el-GR" smtClean="0"/>
              <a:t>7/7/2021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C78C-2180-42CD-89FC-23E3C1B838F4}" type="slidenum">
              <a:rPr lang="el-GR" smtClean="0"/>
              <a:t>6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1" y="66514"/>
            <a:ext cx="4927600" cy="67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81099" y="3867149"/>
            <a:ext cx="5660571" cy="752475"/>
          </a:xfrm>
        </p:spPr>
        <p:txBody>
          <a:bodyPr/>
          <a:lstStyle/>
          <a:p>
            <a:r>
              <a:rPr lang="en-US" dirty="0" smtClean="0"/>
              <a:t>Amedeo D’Arcangelo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81099" y="4652282"/>
            <a:ext cx="5486400" cy="466725"/>
          </a:xfrm>
        </p:spPr>
        <p:txBody>
          <a:bodyPr/>
          <a:lstStyle/>
          <a:p>
            <a:r>
              <a:rPr lang="en-US" dirty="0" smtClean="0"/>
              <a:t>amedeo.darcangelo@kaspersky.com</a:t>
            </a:r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15" y="2351886"/>
            <a:ext cx="4023938" cy="1515263"/>
          </a:xfrm>
        </p:spPr>
      </p:pic>
    </p:spTree>
    <p:extLst>
      <p:ext uri="{BB962C8B-B14F-4D97-AF65-F5344CB8AC3E}">
        <p14:creationId xmlns:p14="http://schemas.microsoft.com/office/powerpoint/2010/main" val="27583941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S">
      <a:dk1>
        <a:srgbClr val="3189C5"/>
      </a:dk1>
      <a:lt1>
        <a:srgbClr val="FFFFFF"/>
      </a:lt1>
      <a:dk2>
        <a:srgbClr val="3189C5"/>
      </a:dk2>
      <a:lt2>
        <a:srgbClr val="3189C5"/>
      </a:lt2>
      <a:accent1>
        <a:srgbClr val="3189C5"/>
      </a:accent1>
      <a:accent2>
        <a:srgbClr val="00AEEF"/>
      </a:accent2>
      <a:accent3>
        <a:srgbClr val="6F1761"/>
      </a:accent3>
      <a:accent4>
        <a:srgbClr val="AAD0E9"/>
      </a:accent4>
      <a:accent5>
        <a:srgbClr val="BE2DB4"/>
      </a:accent5>
      <a:accent6>
        <a:srgbClr val="3189C5"/>
      </a:accent6>
      <a:hlink>
        <a:srgbClr val="0A141C"/>
      </a:hlink>
      <a:folHlink>
        <a:srgbClr val="0A141C"/>
      </a:folHlink>
    </a:clrScheme>
    <a:fontScheme name="CitySCAP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S">
      <a:dk1>
        <a:srgbClr val="3189C5"/>
      </a:dk1>
      <a:lt1>
        <a:srgbClr val="FFFFFF"/>
      </a:lt1>
      <a:dk2>
        <a:srgbClr val="3189C5"/>
      </a:dk2>
      <a:lt2>
        <a:srgbClr val="3189C5"/>
      </a:lt2>
      <a:accent1>
        <a:srgbClr val="3189C5"/>
      </a:accent1>
      <a:accent2>
        <a:srgbClr val="00AEEF"/>
      </a:accent2>
      <a:accent3>
        <a:srgbClr val="6F1761"/>
      </a:accent3>
      <a:accent4>
        <a:srgbClr val="AAD0E9"/>
      </a:accent4>
      <a:accent5>
        <a:srgbClr val="BE2DB4"/>
      </a:accent5>
      <a:accent6>
        <a:srgbClr val="3189C5"/>
      </a:accent6>
      <a:hlink>
        <a:srgbClr val="0A141C"/>
      </a:hlink>
      <a:folHlink>
        <a:srgbClr val="0A141C"/>
      </a:folHlink>
    </a:clrScheme>
    <a:fontScheme name="CitySCAP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1604</Words>
  <Application>Microsoft Office PowerPoint</Application>
  <PresentationFormat>Widescreen</PresentationFormat>
  <Paragraphs>79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Montserrat</vt:lpstr>
      <vt:lpstr>Wingdings</vt:lpstr>
      <vt:lpstr>Custom Design</vt:lpstr>
      <vt:lpstr>1_Custom Design</vt:lpstr>
      <vt:lpstr>CitySCAPE</vt:lpstr>
      <vt:lpstr>Project at a Glance</vt:lpstr>
      <vt:lpstr>Project Pilots</vt:lpstr>
      <vt:lpstr>Presentazione standard di PowerPoint</vt:lpstr>
      <vt:lpstr>Presentazione standard di PowerPoint</vt:lpstr>
      <vt:lpstr>CitySCAPE Solution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tsirigoti</dc:creator>
  <cp:lastModifiedBy>Amedeo D'Arcangelo</cp:lastModifiedBy>
  <cp:revision>218</cp:revision>
  <dcterms:created xsi:type="dcterms:W3CDTF">2020-08-30T09:46:46Z</dcterms:created>
  <dcterms:modified xsi:type="dcterms:W3CDTF">2021-07-07T12:48:47Z</dcterms:modified>
</cp:coreProperties>
</file>